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8.7900755195546548E-2"/>
          <c:y val="9.5686380490077674E-3"/>
          <c:w val="0.67539921136739522"/>
          <c:h val="0.9836485771199851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BA-456C-80CC-1DF8F13EF7EB}"/>
              </c:ext>
            </c:extLst>
          </c:dPt>
          <c:dPt>
            <c:idx val="1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BA-456C-80CC-1DF8F13EF7EB}"/>
              </c:ext>
            </c:extLst>
          </c:dPt>
          <c:dPt>
            <c:idx val="2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BA-456C-80CC-1DF8F13EF7EB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9BA-456C-80CC-1DF8F13EF7EB}"/>
              </c:ext>
            </c:extLst>
          </c:dPt>
          <c:dPt>
            <c:idx val="4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9BA-456C-80CC-1DF8F13EF7EB}"/>
              </c:ext>
            </c:extLst>
          </c:dPt>
          <c:dLbls>
            <c:dLbl>
              <c:idx val="0"/>
              <c:layout>
                <c:manualLayout>
                  <c:x val="-0.10913276018399413"/>
                  <c:y val="-8.36223199050090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BA-456C-80CC-1DF8F13EF7EB}"/>
                </c:ext>
              </c:extLst>
            </c:dLbl>
            <c:dLbl>
              <c:idx val="1"/>
              <c:layout>
                <c:manualLayout>
                  <c:x val="5.0936764798910739E-2"/>
                  <c:y val="-0.1246708799589010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BA-456C-80CC-1DF8F13EF7EB}"/>
                </c:ext>
              </c:extLst>
            </c:dLbl>
            <c:dLbl>
              <c:idx val="2"/>
              <c:layout>
                <c:manualLayout>
                  <c:x val="0.11332828263050244"/>
                  <c:y val="4.76512515390742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BA-456C-80CC-1DF8F13EF7EB}"/>
                </c:ext>
              </c:extLst>
            </c:dLbl>
            <c:dLbl>
              <c:idx val="3"/>
              <c:layout>
                <c:manualLayout>
                  <c:x val="-2.5662114005307761E-2"/>
                  <c:y val="0.1142199819380194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BA-456C-80CC-1DF8F13EF7EB}"/>
                </c:ext>
              </c:extLst>
            </c:dLbl>
            <c:dLbl>
              <c:idx val="4"/>
              <c:layout>
                <c:manualLayout>
                  <c:x val="-8.9022252211816255E-2"/>
                  <c:y val="2.292515904041176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BA-456C-80CC-1DF8F13EF7EB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COMÚN!$B$5:$B$9</c:f>
              <c:strCache>
                <c:ptCount val="5"/>
                <c:pt idx="0">
                  <c:v>CIUDADANOS</c:v>
                </c:pt>
                <c:pt idx="1">
                  <c:v>MÁS MADRID</c:v>
                </c:pt>
                <c:pt idx="2">
                  <c:v>PP</c:v>
                </c:pt>
                <c:pt idx="3">
                  <c:v>PSOE</c:v>
                </c:pt>
                <c:pt idx="4">
                  <c:v>VOX</c:v>
                </c:pt>
              </c:strCache>
            </c:strRef>
          </c:cat>
          <c:val>
            <c:numRef>
              <c:f>COMÚN!$E$5:$E$9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12</c:v>
                </c:pt>
                <c:pt idx="3">
                  <c:v>16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9BA-456C-80CC-1DF8F13EF7EB}"/>
            </c:ext>
          </c:extLst>
        </c:ser>
        <c:dLbls/>
        <c:firstSliceAng val="90"/>
      </c:pieChart>
      <c:spPr>
        <a:noFill/>
        <a:ln w="9360"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 baseline="0">
              <a:solidFill>
                <a:srgbClr val="000000"/>
              </a:solidFill>
              <a:latin typeface="Calibri"/>
            </a:defRPr>
          </a:pPr>
          <a:endParaRPr lang="es-ES"/>
        </a:p>
      </c:txPr>
    </c:legend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7.7124265802947664E-2"/>
          <c:y val="0"/>
          <c:w val="0.70241159105222206"/>
          <c:h val="1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BA-4B95-A201-3E0676E23F2F}"/>
              </c:ext>
            </c:extLst>
          </c:dPt>
          <c:dPt>
            <c:idx val="1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BA-4B95-A201-3E0676E23F2F}"/>
              </c:ext>
            </c:extLst>
          </c:dPt>
          <c:dPt>
            <c:idx val="2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BA-4B95-A201-3E0676E23F2F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BA-4B95-A201-3E0676E23F2F}"/>
              </c:ext>
            </c:extLst>
          </c:dPt>
          <c:dPt>
            <c:idx val="4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9BA-4B95-A201-3E0676E23F2F}"/>
              </c:ext>
            </c:extLst>
          </c:dPt>
          <c:dLbls>
            <c:dLbl>
              <c:idx val="0"/>
              <c:layout>
                <c:manualLayout>
                  <c:x val="-8.1688385639560726E-2"/>
                  <c:y val="-0.157834560534066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0560786189891691E-2"/>
                      <c:h val="9.58568648532723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9BA-4B95-A201-3E0676E23F2F}"/>
                </c:ext>
              </c:extLst>
            </c:dLbl>
            <c:dLbl>
              <c:idx val="1"/>
              <c:layout>
                <c:manualLayout>
                  <c:x val="5.9656893858699225E-2"/>
                  <c:y val="-8.26352283217865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204947693103076E-2"/>
                      <c:h val="9.51442498764375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9BA-4B95-A201-3E0676E23F2F}"/>
                </c:ext>
              </c:extLst>
            </c:dLbl>
            <c:dLbl>
              <c:idx val="2"/>
              <c:layout>
                <c:manualLayout>
                  <c:x val="0.11165445434489213"/>
                  <c:y val="1.68955605380970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BA-4B95-A201-3E0676E23F2F}"/>
                </c:ext>
              </c:extLst>
            </c:dLbl>
            <c:dLbl>
              <c:idx val="3"/>
              <c:layout>
                <c:manualLayout>
                  <c:x val="-9.8574084937130851E-5"/>
                  <c:y val="4.95811369930719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3525553036202803E-2"/>
                      <c:h val="0.122977876922700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9BA-4B95-A201-3E0676E23F2F}"/>
                </c:ext>
              </c:extLst>
            </c:dLbl>
            <c:dLbl>
              <c:idx val="4"/>
              <c:layout>
                <c:manualLayout>
                  <c:x val="-0.10213871359702058"/>
                  <c:y val="4.78921747089624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7454347387601702E-2"/>
                      <c:h val="8.5940637454657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9BA-4B95-A201-3E0676E23F2F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COMÚN!$H$5:$H$9</c:f>
              <c:strCache>
                <c:ptCount val="5"/>
                <c:pt idx="0">
                  <c:v>CIUDADANOS</c:v>
                </c:pt>
                <c:pt idx="1">
                  <c:v>MÁS MADRID</c:v>
                </c:pt>
                <c:pt idx="2">
                  <c:v>PP</c:v>
                </c:pt>
                <c:pt idx="3">
                  <c:v>PSOE</c:v>
                </c:pt>
                <c:pt idx="4">
                  <c:v>VOX</c:v>
                </c:pt>
              </c:strCache>
            </c:strRef>
          </c:cat>
          <c:val>
            <c:numRef>
              <c:f>COMÚN!$K$5:$K$9</c:f>
              <c:numCache>
                <c:formatCode>General</c:formatCode>
                <c:ptCount val="5"/>
                <c:pt idx="0">
                  <c:v>26</c:v>
                </c:pt>
                <c:pt idx="1">
                  <c:v>21</c:v>
                </c:pt>
                <c:pt idx="2">
                  <c:v>26</c:v>
                </c:pt>
                <c:pt idx="3">
                  <c:v>35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9BA-4B95-A201-3E0676E23F2F}"/>
            </c:ext>
          </c:extLst>
        </c:ser>
        <c:dLbls/>
        <c:firstSliceAng val="90"/>
      </c:pieChart>
      <c:spPr>
        <a:noFill/>
        <a:ln w="9360"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 baseline="0">
              <a:solidFill>
                <a:srgbClr val="000000"/>
              </a:solidFill>
              <a:latin typeface="Calibri"/>
            </a:defRPr>
          </a:pPr>
          <a:endParaRPr lang="es-ES"/>
        </a:p>
      </c:txPr>
    </c:legend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%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C´S</c:v>
                </c:pt>
                <c:pt idx="1">
                  <c:v>MÁS MADRID</c:v>
                </c:pt>
                <c:pt idx="2">
                  <c:v>PP</c:v>
                </c:pt>
                <c:pt idx="3">
                  <c:v>PSOE</c:v>
                </c:pt>
                <c:pt idx="4">
                  <c:v>VOX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8.0000000000000016E-2</c:v>
                </c:pt>
                <c:pt idx="1">
                  <c:v>0.11</c:v>
                </c:pt>
                <c:pt idx="2">
                  <c:v>0.17</c:v>
                </c:pt>
                <c:pt idx="3">
                  <c:v>0.12000000000000001</c:v>
                </c:pt>
                <c:pt idx="4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37-4069-B2DE-26264BC96DDD}"/>
            </c:ext>
          </c:extLst>
        </c:ser>
        <c:dLbls>
          <c:showVal val="1"/>
        </c:dLbls>
        <c:gapWidth val="41"/>
        <c:axId val="129280256"/>
        <c:axId val="127286272"/>
      </c:barChart>
      <c:catAx>
        <c:axId val="129280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7286272"/>
        <c:crosses val="autoZero"/>
        <c:auto val="1"/>
        <c:lblAlgn val="ctr"/>
        <c:lblOffset val="100"/>
      </c:catAx>
      <c:valAx>
        <c:axId val="12728627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2928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D3590-A352-4DF6-96C8-1CF9A8ACE631}" type="datetimeFigureOut">
              <a:rPr lang="es-ES" smtClean="0"/>
              <a:t>15/04/2019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CA155-017D-4D4E-8EF6-6F22CF0754A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CA155-017D-4D4E-8EF6-6F22CF0754A0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4FCB64-1985-481C-9E45-259D7E4DF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EE7DA1F-1CC1-4D3C-995F-1EE3F09E4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1E6D6A6-5357-4F29-A65F-09328B3A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B3CC605-2A13-4513-9C90-B16A931D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0379881-7A27-4EB7-B788-0E5F7A2F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0339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EF8D8C-0438-41B6-B29F-08C57B38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4F44B70-3889-44F1-ACB0-452DDC51B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DC8DEDD-5A35-4C78-8F0E-AB949138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1EFDDF-7C9E-4953-8B57-2B422812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38537D1-2211-4E8D-9739-BA365C3D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6115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C9B07B9-ECF2-464A-9CAB-9F23034FF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D2182-DFCD-410F-95EC-B4CEC9C3D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6FD0843-D54E-46FA-987C-D3A27C4E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642EFBC-1F6D-4D47-899B-88B0B87E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5B68287-9173-48F5-8A1C-B3E0B912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9484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065BF9-BDEB-46E7-8545-CF63D353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18A2AB-7A3A-438F-91A1-57E690908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A201585-DE51-45F0-8B25-1A7B58E9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A5DF43-FCCD-4A91-90BD-77F6BD1E7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240D79-894A-4212-A234-CB8CD4A5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7834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B01705-39AA-415F-90A3-4E2F71EE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EF38284-FA58-43F4-8DD4-098EE1FBA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6100C69-F506-47FE-A6FD-346FDD51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CF67F69-5100-45A8-866D-0789D210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7C57E5-5ABF-40D7-AEE2-17D7E02B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130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D3C661-8838-40E8-9FF5-277BEB23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4B25FFE-117C-4508-8D08-466734E2D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8638CF4-D448-48B4-9157-3D245684F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554BECE-D8B0-4F1E-9312-F23AC21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59FE382-1AB6-4280-AD02-6414C13A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950866F-3D26-4448-AACD-91768076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434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439C6D-9314-4902-98C5-62848BFE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85A6010-E51F-435F-AC9D-89EC0ACE8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5DBF24C-A91B-4313-B6E5-7AB1102B2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5A37954-7530-4E73-B1E2-B2EC6A39E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E4F5704-49D6-43A3-AAD7-502DACB79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C9105A3-CE53-450D-AA33-B576B2B0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D19EC233-5C0A-432B-96E6-A07C6F25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48CEF8F-B27C-43E3-A338-B3D0A3753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465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9193B1-D709-49A8-B408-D78E3BA0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19BA29F-527D-472B-B2C2-3E5FCA44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63A05C5-FC17-405D-AF47-6669E873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9C9AF7E-EFF9-41E1-A323-D59B1F3B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601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334526E-50D1-4964-87DC-101735FD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1A887022-0733-4CE5-AE49-F666B1DB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02FFC8AC-7FE6-4D0F-9153-665037DF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043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806FFC-6D7B-43CE-AD9D-2BC31EEFE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9A2563-1ADC-4A21-AA9E-97B151494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440FAE3-C5D8-42D1-A23E-4F12FEA54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4ECFC4B-9205-4A68-81E6-62F9D312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C6C697D-B1A1-4381-A19B-AB5E7314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E881DBC-F2BA-4C70-9C1C-929AFB96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5799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7B9A66-1229-4F34-98E9-C33D967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3801C1E-071E-487F-8A83-C81B82F24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A81D322-B4D7-4103-B734-1E03576EB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64A9FB0-CD45-4265-A972-FCF2D820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40FFAD3-18BD-44E8-817E-06A144B0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D53F1C5-52AB-4E7E-B8E5-0FBC66FB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566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CFD2947-C279-4A64-A848-B1B14BF8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38AEE14-E793-4447-8D18-0BC603438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B9EF88E-BC8E-4D8A-B71C-AFC643DB8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3B24-83FE-4077-BF67-9E4E9A90BBEB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6F4EBE7-B476-485D-8BEC-A5B0E5446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9DE35FA-EB70-435B-A89F-DFDF1E4F7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B889-E5E3-4CFF-B03B-8147014A05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1059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FFDC81-4BAE-4266-96C6-439E35F08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21215"/>
            <a:ext cx="11977140" cy="2521986"/>
          </a:xfrm>
        </p:spPr>
        <p:txBody>
          <a:bodyPr>
            <a:noAutofit/>
          </a:bodyPr>
          <a:lstStyle/>
          <a:p>
            <a:r>
              <a:rPr lang="es-ES" b="1" dirty="0">
                <a:solidFill>
                  <a:srgbClr val="00B050"/>
                </a:solidFill>
              </a:rPr>
              <a:t>“INTENCIÓN DE VOTO EN USERA:</a:t>
            </a:r>
            <a:br>
              <a:rPr lang="es-ES" b="1" dirty="0">
                <a:solidFill>
                  <a:srgbClr val="00B050"/>
                </a:solidFill>
              </a:rPr>
            </a:br>
            <a:r>
              <a:rPr lang="es-ES" b="1" dirty="0">
                <a:solidFill>
                  <a:srgbClr val="00B050"/>
                </a:solidFill>
              </a:rPr>
              <a:t>MUNICIPALES Y AUTONÓMICAS”</a:t>
            </a:r>
            <a:br>
              <a:rPr lang="es-ES" b="1" dirty="0">
                <a:solidFill>
                  <a:srgbClr val="00B050"/>
                </a:solidFill>
              </a:rPr>
            </a:br>
            <a:r>
              <a:rPr lang="es-ES" b="1" dirty="0">
                <a:solidFill>
                  <a:srgbClr val="00B050"/>
                </a:solidFill>
              </a:rPr>
              <a:t>IES PEDRO SALINAS. 1º ESO</a:t>
            </a:r>
          </a:p>
        </p:txBody>
      </p:sp>
      <p:pic>
        <p:nvPicPr>
          <p:cNvPr id="4" name="Imagen 3" descr="Resultado de imagen de fotos del ayuntamiento de madrid y la asamblea">
            <a:extLst>
              <a:ext uri="{FF2B5EF4-FFF2-40B4-BE49-F238E27FC236}">
                <a16:creationId xmlns:a16="http://schemas.microsoft.com/office/drawing/2014/main" xmlns="" id="{938E3281-103A-4535-8E7C-9305ADDB8D3E}"/>
              </a:ext>
            </a:extLst>
          </p:cNvPr>
          <p:cNvPicPr/>
          <p:nvPr/>
        </p:nvPicPr>
        <p:blipFill>
          <a:blip r:embed="rId2" cstate="print"/>
          <a:srcRect b="18299"/>
          <a:stretch>
            <a:fillRect/>
          </a:stretch>
        </p:blipFill>
        <p:spPr bwMode="auto">
          <a:xfrm>
            <a:off x="7948246" y="3255961"/>
            <a:ext cx="3468471" cy="360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sultado de imagen de JUNTA MUNICIPAL DE USERA">
            <a:extLst>
              <a:ext uri="{FF2B5EF4-FFF2-40B4-BE49-F238E27FC236}">
                <a16:creationId xmlns:a16="http://schemas.microsoft.com/office/drawing/2014/main" xmlns="" id="{C8C650A9-BD64-4EBB-9FDB-2A6731700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809" y="3255961"/>
            <a:ext cx="6037187" cy="338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416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88564" y="2233535"/>
            <a:ext cx="683551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GRACIAS</a:t>
            </a:r>
            <a:endParaRPr lang="es-E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F4CD9C6-C815-4C86-A584-979E21CFA3AB}"/>
              </a:ext>
            </a:extLst>
          </p:cNvPr>
          <p:cNvSpPr txBox="1"/>
          <p:nvPr/>
        </p:nvSpPr>
        <p:spPr>
          <a:xfrm>
            <a:off x="727348" y="2072337"/>
            <a:ext cx="111863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Hemos realizado más de 1000 encuestas en el barrio y para sorpresa de muchos de los encuestados y encuestadas les preguntábamos por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/>
              <a:t>Su intención de voto en las elecciones municipales y </a:t>
            </a:r>
            <a:r>
              <a:rPr lang="es-ES" sz="3200" dirty="0" smtClean="0"/>
              <a:t>autonómicas (No </a:t>
            </a:r>
            <a:r>
              <a:rPr lang="es-ES" sz="3200" dirty="0"/>
              <a:t>hemos podido poner todos los partidos, porque algunos todavía </a:t>
            </a:r>
            <a:r>
              <a:rPr lang="es-ES" sz="3200" dirty="0" smtClean="0"/>
              <a:t>habían decidido presentarse)</a:t>
            </a:r>
            <a:r>
              <a:rPr lang="es-ES" sz="3200" dirty="0" smtClean="0"/>
              <a:t> </a:t>
            </a:r>
            <a:endParaRPr lang="es-E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/>
              <a:t>¿Quién no te gustaría que ganara?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/>
              <a:t>Los candidatos y candidatas que conocían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/>
              <a:t>Y la nota que le pondrían a los partidos</a:t>
            </a:r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484027" y="674558"/>
            <a:ext cx="875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rgbClr val="00B050"/>
                </a:solidFill>
              </a:rPr>
              <a:t>NUESTRAS ENCUESTAS</a:t>
            </a:r>
          </a:p>
        </p:txBody>
      </p:sp>
    </p:spTree>
    <p:extLst>
      <p:ext uri="{BB962C8B-B14F-4D97-AF65-F5344CB8AC3E}">
        <p14:creationId xmlns:p14="http://schemas.microsoft.com/office/powerpoint/2010/main" xmlns="" val="3757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1F1C2AF-C6E7-4517-AEEE-8E414F27D1A7}"/>
              </a:ext>
            </a:extLst>
          </p:cNvPr>
          <p:cNvSpPr txBox="1"/>
          <p:nvPr/>
        </p:nvSpPr>
        <p:spPr>
          <a:xfrm>
            <a:off x="583094" y="331305"/>
            <a:ext cx="606949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7030A0"/>
                </a:solidFill>
              </a:rPr>
              <a:t>¿Cómo nos hemos organizado?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Matemáticas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Tutoría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Geografía e Historia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Y en ratitos sueltos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3200" dirty="0"/>
          </a:p>
          <a:p>
            <a:r>
              <a:rPr lang="es-ES" sz="3200" b="1" dirty="0">
                <a:solidFill>
                  <a:srgbClr val="00B050"/>
                </a:solidFill>
              </a:rPr>
              <a:t>¿Qué hemos tenido que aprender?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Cómo se realiza un sondeo de población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Conceptos y cálculos estadísticos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Cómo funcionan unas elecciones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Candidaturas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32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906AB7E1-EEBE-4664-AD73-8AFC8A69E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4420197"/>
              </p:ext>
            </p:extLst>
          </p:nvPr>
        </p:nvGraphicFramePr>
        <p:xfrm>
          <a:off x="7315199" y="3429000"/>
          <a:ext cx="4558746" cy="317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8963">
                  <a:extLst>
                    <a:ext uri="{9D8B030D-6E8A-4147-A177-3AD203B41FA5}">
                      <a16:colId xmlns:a16="http://schemas.microsoft.com/office/drawing/2014/main" xmlns="" val="2385378486"/>
                    </a:ext>
                  </a:extLst>
                </a:gridCol>
                <a:gridCol w="1895516">
                  <a:extLst>
                    <a:ext uri="{9D8B030D-6E8A-4147-A177-3AD203B41FA5}">
                      <a16:colId xmlns:a16="http://schemas.microsoft.com/office/drawing/2014/main" xmlns="" val="4160421255"/>
                    </a:ext>
                  </a:extLst>
                </a:gridCol>
                <a:gridCol w="1804267">
                  <a:extLst>
                    <a:ext uri="{9D8B030D-6E8A-4147-A177-3AD203B41FA5}">
                      <a16:colId xmlns:a16="http://schemas.microsoft.com/office/drawing/2014/main" xmlns="" val="4267372250"/>
                    </a:ext>
                  </a:extLst>
                </a:gridCol>
              </a:tblGrid>
              <a:tr h="289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effectLst/>
                        </a:rPr>
                        <a:t>PARTIDOS</a:t>
                      </a:r>
                      <a:endParaRPr lang="es-ES" sz="1200" kern="150" dirty="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AYUNTAMIENTO DE MADRID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effectLst/>
                        </a:rPr>
                        <a:t>COMUNIDAD DE MADRID</a:t>
                      </a:r>
                      <a:endParaRPr lang="es-ES" sz="1200" kern="150" dirty="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3760077520"/>
                  </a:ext>
                </a:extLst>
              </a:tr>
              <a:tr h="289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CIUDADANOS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BEGOÑA VILLACÍS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IGNACIO AGUADO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231388817"/>
                  </a:ext>
                </a:extLst>
              </a:tr>
              <a:tr h="289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effectLst/>
                        </a:rPr>
                        <a:t>MÁS MADRID</a:t>
                      </a:r>
                      <a:endParaRPr lang="es-ES" sz="1200" kern="150" dirty="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MANUELA CARMENA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IÑÍGO ERREJÓN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3758819001"/>
                  </a:ext>
                </a:extLst>
              </a:tr>
              <a:tr h="289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PODEMOS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effectLst/>
                        </a:rPr>
                        <a:t> </a:t>
                      </a:r>
                      <a:endParaRPr lang="es-ES" sz="1200" kern="150" dirty="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ISABEL SERRA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247931237"/>
                  </a:ext>
                </a:extLst>
              </a:tr>
              <a:tr h="289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PP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JOSÉ LUIS MARTÍNEZ ALMEIDA  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ISABEL DÍAZ AYUSO     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2220663033"/>
                  </a:ext>
                </a:extLst>
              </a:tr>
              <a:tr h="289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PSOE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PEPU HERNÁNDEZ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ÁNGEL GABILONDO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3591993253"/>
                  </a:ext>
                </a:extLst>
              </a:tr>
              <a:tr h="289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VOX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>
                          <a:effectLst/>
                        </a:rPr>
                        <a:t>ROCÍO MONASTERIO</a:t>
                      </a:r>
                      <a:endParaRPr lang="es-ES" sz="1200" kern="15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kern="150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3170574931"/>
                  </a:ext>
                </a:extLst>
              </a:tr>
              <a:tr h="369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effectLst/>
                        </a:rPr>
                        <a:t> MADRID EN PIE</a:t>
                      </a:r>
                      <a:endParaRPr lang="es-ES" sz="1200" kern="150" dirty="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effectLst/>
                        </a:rPr>
                        <a:t> CARLOS SÁNCHEZ</a:t>
                      </a:r>
                      <a:r>
                        <a:rPr lang="es-ES" sz="1200" kern="150" baseline="0" dirty="0">
                          <a:effectLst/>
                        </a:rPr>
                        <a:t> MATO</a:t>
                      </a:r>
                      <a:endParaRPr lang="es-ES" sz="1200" kern="150" dirty="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effectLst/>
                        </a:rPr>
                        <a:t> SOL SÁNCHEZ</a:t>
                      </a:r>
                      <a:endParaRPr lang="es-ES" sz="1200" kern="150" dirty="0">
                        <a:effectLst/>
                        <a:latin typeface="Liberation Serif"/>
                        <a:ea typeface="Unifont"/>
                        <a:cs typeface="FreeSans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226939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922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2269844"/>
              </p:ext>
            </p:extLst>
          </p:nvPr>
        </p:nvGraphicFramePr>
        <p:xfrm>
          <a:off x="1077064" y="1100046"/>
          <a:ext cx="4146062" cy="2562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072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r>
                        <a:rPr lang="es-ES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537">
                <a:tc>
                  <a:txBody>
                    <a:bodyPr/>
                    <a:lstStyle/>
                    <a:p>
                      <a:r>
                        <a:rPr lang="es-ES" dirty="0"/>
                        <a:t>M</a:t>
                      </a:r>
                      <a:r>
                        <a:rPr lang="es-ES" dirty="0" smtClean="0"/>
                        <a:t>. CARMENA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537">
                <a:tc>
                  <a:txBody>
                    <a:bodyPr/>
                    <a:lstStyle/>
                    <a:p>
                      <a:r>
                        <a:rPr lang="es-ES" dirty="0"/>
                        <a:t>PEPU HERNÁNDEZ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3537">
                <a:tc>
                  <a:txBody>
                    <a:bodyPr/>
                    <a:lstStyle/>
                    <a:p>
                      <a:r>
                        <a:rPr lang="es-ES" dirty="0"/>
                        <a:t>J.L</a:t>
                      </a:r>
                      <a:r>
                        <a:rPr lang="es-ES" dirty="0" smtClean="0"/>
                        <a:t>. M. ALMEDIA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r>
                        <a:rPr lang="es-E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82%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650"/>
          <a:stretch/>
        </p:blipFill>
        <p:spPr bwMode="auto">
          <a:xfrm>
            <a:off x="379751" y="3662841"/>
            <a:ext cx="4907357" cy="295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8461"/>
          <a:stretch>
            <a:fillRect/>
          </a:stretch>
        </p:blipFill>
        <p:spPr bwMode="auto">
          <a:xfrm>
            <a:off x="5663754" y="1378226"/>
            <a:ext cx="6340676" cy="417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322178" y="237776"/>
            <a:ext cx="11432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0B050"/>
                </a:solidFill>
              </a:rPr>
              <a:t>¿CONOCE LA GENTE A LOS CANDIDATOS Y CANDIDATAS?</a:t>
            </a:r>
          </a:p>
        </p:txBody>
      </p:sp>
    </p:spTree>
    <p:extLst>
      <p:ext uri="{BB962C8B-B14F-4D97-AF65-F5344CB8AC3E}">
        <p14:creationId xmlns:p14="http://schemas.microsoft.com/office/powerpoint/2010/main" xmlns="" val="279899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6874591"/>
              </p:ext>
            </p:extLst>
          </p:nvPr>
        </p:nvGraphicFramePr>
        <p:xfrm>
          <a:off x="410817" y="1856801"/>
          <a:ext cx="3774322" cy="368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4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326">
                <a:tc>
                  <a:txBody>
                    <a:bodyPr/>
                    <a:lstStyle/>
                    <a:p>
                      <a:r>
                        <a:rPr lang="es-ES" dirty="0"/>
                        <a:t>PARTIDOS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NOTA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es-ES" dirty="0"/>
                        <a:t>CIUDADANOS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4,30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es-ES" dirty="0"/>
                        <a:t>MÁS</a:t>
                      </a:r>
                      <a:r>
                        <a:rPr lang="es-ES" baseline="0" dirty="0"/>
                        <a:t> MADRID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4,60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es-ES" dirty="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4,76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es-ES" dirty="0"/>
                        <a:t>PSOE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5,80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es-ES" dirty="0"/>
                        <a:t>VOX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3,06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es-ES" dirty="0"/>
                        <a:t>PODEMOS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3,83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es-ES" dirty="0"/>
                        <a:t>MADRID EN</a:t>
                      </a:r>
                      <a:r>
                        <a:rPr lang="es-ES" baseline="0" dirty="0"/>
                        <a:t> PIE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*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3944" y="1500554"/>
            <a:ext cx="7414871" cy="417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18870" y="355074"/>
            <a:ext cx="8207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</a:rPr>
              <a:t>VALORACIÓN DE LOS PARTIDOS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*No esistía en el momento de elaborar la encuesta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767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628704"/>
              </p:ext>
            </p:extLst>
          </p:nvPr>
        </p:nvGraphicFramePr>
        <p:xfrm>
          <a:off x="331303" y="223171"/>
          <a:ext cx="4545494" cy="6411657"/>
        </p:xfrm>
        <a:graphic>
          <a:graphicData uri="http://schemas.openxmlformats.org/drawingml/2006/table">
            <a:tbl>
              <a:tblPr/>
              <a:tblGrid>
                <a:gridCol w="1550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4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83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19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4070">
                <a:tc gridSpan="4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7030A0"/>
                          </a:solidFill>
                          <a:latin typeface="Arial"/>
                        </a:rPr>
                        <a:t>MUNICIPALES</a:t>
                      </a:r>
                      <a:endParaRPr lang="es-ES" sz="2800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4921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PARTIDO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VOTOS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ESCAÑOS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4921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CIUDADANOS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161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16,05%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11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9886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MÁS MADRID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207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20,64%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14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4921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PP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194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19,34%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12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4921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PSOE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253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25,22%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16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4921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VOX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68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6,78%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4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570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MADRID EN PIE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1646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PODEMOS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0,10%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1646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PACMA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0,10%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01646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BLANCO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25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2,49%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01646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SECRETO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92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9,17%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01646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TOTAL</a:t>
                      </a: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1003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>
                          <a:latin typeface="Arial"/>
                        </a:rPr>
                        <a:t/>
                      </a:r>
                      <a:br>
                        <a:rPr lang="es-ES" sz="1400">
                          <a:latin typeface="Arial"/>
                        </a:rPr>
                      </a:br>
                      <a:endParaRPr lang="es-ES" sz="1400">
                        <a:latin typeface="Arial"/>
                      </a:endParaRP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>
                          <a:latin typeface="Arial"/>
                        </a:rPr>
                        <a:t>57</a:t>
                      </a:r>
                    </a:p>
                  </a:txBody>
                  <a:tcPr marL="57645" marR="57645" marT="28823" marB="288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928722" y="404729"/>
            <a:ext cx="7263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7030A0"/>
                </a:solidFill>
              </a:rPr>
              <a:t>¿Quién gobernará el Ayuntamiento?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994840" y="6031715"/>
            <a:ext cx="3857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Ley </a:t>
            </a:r>
            <a:r>
              <a:rPr lang="es-ES" dirty="0" err="1"/>
              <a:t>d´HONT</a:t>
            </a:r>
            <a:r>
              <a:rPr lang="es-ES" dirty="0"/>
              <a:t>   </a:t>
            </a:r>
            <a:r>
              <a:rPr lang="es-ES" dirty="0" smtClean="0"/>
              <a:t>www.calculoescanos.com</a:t>
            </a:r>
            <a:endParaRPr lang="es-ES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78CA46AB-5550-42D2-9025-C23FAC014D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6154181"/>
              </p:ext>
            </p:extLst>
          </p:nvPr>
        </p:nvGraphicFramePr>
        <p:xfrm>
          <a:off x="5221357" y="1258957"/>
          <a:ext cx="6639340" cy="455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3315" y="6336464"/>
            <a:ext cx="4732421" cy="365125"/>
          </a:xfrm>
        </p:spPr>
        <p:txBody>
          <a:bodyPr/>
          <a:lstStyle/>
          <a:p>
            <a:r>
              <a:rPr lang="es-ES" dirty="0" smtClean="0"/>
              <a:t>Con el fondo azul aparece la alianza que obtendría mayoría absoluta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9240117"/>
              </p:ext>
            </p:extLst>
          </p:nvPr>
        </p:nvGraphicFramePr>
        <p:xfrm>
          <a:off x="197262" y="184220"/>
          <a:ext cx="4374738" cy="6206374"/>
        </p:xfrm>
        <a:graphic>
          <a:graphicData uri="http://schemas.openxmlformats.org/drawingml/2006/table">
            <a:tbl>
              <a:tblPr/>
              <a:tblGrid>
                <a:gridCol w="1432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1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97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05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2696">
                <a:tc gridSpan="4">
                  <a:txBody>
                    <a:bodyPr/>
                    <a:lstStyle/>
                    <a:p>
                      <a:pPr algn="ctr"/>
                      <a:r>
                        <a:rPr lang="es-ES" sz="3200" b="1" dirty="0">
                          <a:latin typeface="Arial"/>
                        </a:rPr>
                        <a:t>AUTONÓMICAS</a:t>
                      </a:r>
                      <a:endParaRPr lang="es-ES" sz="32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388"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PARTIDO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VOTOS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ESCAÑOS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924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CIUDADANOS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153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15,77%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>
                          <a:latin typeface="Arial"/>
                        </a:rPr>
                        <a:t>26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606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MÁS MADRID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141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14,54%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21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924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PP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172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17,73%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26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924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PSOE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229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23,61%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35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6924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VOX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63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6,49%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9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6924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/>
                        </a:rPr>
                        <a:t>PODEMOS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82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>8,45%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/>
                        </a:rPr>
                        <a:t>12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3354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/>
                        </a:rPr>
                        <a:t>IU</a:t>
                      </a: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0,10%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3354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PACMA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0,10%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6388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BLANCO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28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2,89%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86388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SECRETO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100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10,31%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endParaRPr lang="es-ES" sz="1400" dirty="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32696">
                <a:tc>
                  <a:txBody>
                    <a:bodyPr/>
                    <a:lstStyle/>
                    <a:p>
                      <a:pPr algn="l"/>
                      <a:r>
                        <a:rPr lang="es-ES" sz="1400" b="1">
                          <a:latin typeface="Arial"/>
                        </a:rPr>
                        <a:t>TOTAL</a:t>
                      </a: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latin typeface="Arial"/>
                        </a:rPr>
                        <a:t>970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>
                          <a:latin typeface="Arial"/>
                        </a:rPr>
                        <a:t/>
                      </a:r>
                      <a:br>
                        <a:rPr lang="es-ES" sz="1400">
                          <a:latin typeface="Arial"/>
                        </a:rPr>
                      </a:br>
                      <a:endParaRPr lang="es-ES" sz="1400">
                        <a:latin typeface="Arial"/>
                      </a:endParaRP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latin typeface="Arial"/>
                        </a:rPr>
                        <a:t/>
                      </a:r>
                      <a:br>
                        <a:rPr lang="es-ES" sz="1400" dirty="0">
                          <a:latin typeface="Arial"/>
                        </a:rPr>
                      </a:br>
                      <a:r>
                        <a:rPr lang="es-ES" sz="1800" b="1" dirty="0">
                          <a:latin typeface="Arial"/>
                        </a:rPr>
                        <a:t>129</a:t>
                      </a:r>
                    </a:p>
                  </a:txBody>
                  <a:tcPr marL="59546" marR="59546" marT="29773" marB="2977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572000" y="562238"/>
            <a:ext cx="7762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¿Quién gobernará la Comunidad de Madrid?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69975" y="6167828"/>
            <a:ext cx="457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Ley </a:t>
            </a:r>
            <a:r>
              <a:rPr lang="es-ES" dirty="0" err="1"/>
              <a:t>d´HONT</a:t>
            </a:r>
            <a:r>
              <a:rPr lang="es-ES" dirty="0"/>
              <a:t>   www.calculodeescaños.com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8272832F-1A94-471E-A72B-8844CC8450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4951967"/>
              </p:ext>
            </p:extLst>
          </p:nvPr>
        </p:nvGraphicFramePr>
        <p:xfrm>
          <a:off x="5499652" y="1391199"/>
          <a:ext cx="6362563" cy="446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5900" y="6442075"/>
            <a:ext cx="4749800" cy="365125"/>
          </a:xfrm>
        </p:spPr>
        <p:txBody>
          <a:bodyPr/>
          <a:lstStyle/>
          <a:p>
            <a:pPr algn="l"/>
            <a:r>
              <a:rPr lang="es-ES" dirty="0" smtClean="0"/>
              <a:t>Con el fondo blanco aparece la alianza que obtendría mayoría absoluta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45DC8F3-5091-408A-831D-B496CD42526C}"/>
              </a:ext>
            </a:extLst>
          </p:cNvPr>
          <p:cNvSpPr txBox="1"/>
          <p:nvPr/>
        </p:nvSpPr>
        <p:spPr>
          <a:xfrm>
            <a:off x="2120349" y="728870"/>
            <a:ext cx="8521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0070C0"/>
                </a:solidFill>
              </a:rPr>
              <a:t>USERA NO QUIERE QUE GOBIERNE…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B2FA28B-4D20-4E8B-A737-74BF5C93B14D}"/>
              </a:ext>
            </a:extLst>
          </p:cNvPr>
          <p:cNvSpPr txBox="1"/>
          <p:nvPr/>
        </p:nvSpPr>
        <p:spPr>
          <a:xfrm>
            <a:off x="192505" y="5898297"/>
            <a:ext cx="1183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</a:rPr>
              <a:t>Resulta paradójico que en el </a:t>
            </a:r>
            <a:r>
              <a:rPr lang="es-ES" sz="2400" dirty="0">
                <a:solidFill>
                  <a:srgbClr val="0070C0"/>
                </a:solidFill>
              </a:rPr>
              <a:t>Ayuntamiento </a:t>
            </a:r>
            <a:r>
              <a:rPr lang="es-ES" sz="2400" dirty="0" smtClean="0">
                <a:solidFill>
                  <a:srgbClr val="0070C0"/>
                </a:solidFill>
              </a:rPr>
              <a:t>tendrían </a:t>
            </a:r>
            <a:r>
              <a:rPr lang="es-ES" sz="2400" dirty="0">
                <a:solidFill>
                  <a:srgbClr val="0070C0"/>
                </a:solidFill>
              </a:rPr>
              <a:t>4  representantes y en la Comunidad 9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9343963"/>
              </p:ext>
            </p:extLst>
          </p:nvPr>
        </p:nvGraphicFramePr>
        <p:xfrm>
          <a:off x="783772" y="2025952"/>
          <a:ext cx="566601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8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99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1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PARTIDOS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% AYUNTAMIENTO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% COMUNIDAD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C´S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MÁS</a:t>
                      </a:r>
                      <a:r>
                        <a:rPr lang="es-ES" baseline="0" dirty="0"/>
                        <a:t> MADRID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PSOE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VOX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97232346"/>
              </p:ext>
            </p:extLst>
          </p:nvPr>
        </p:nvGraphicFramePr>
        <p:xfrm>
          <a:off x="6824870" y="19014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6579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29193" y="794479"/>
            <a:ext cx="10628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00B0F0"/>
                </a:solidFill>
              </a:rPr>
              <a:t>PROPUESTAS PARA MEJORAR NUESTRO BARRIO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469035" y="1708878"/>
            <a:ext cx="99834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/>
              <a:t> </a:t>
            </a:r>
            <a:r>
              <a:rPr lang="es-ES" sz="2000" dirty="0"/>
              <a:t>Que todas las calles estén arregladas, sin baches, ni desniveles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Poner más bancos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Construir baños públicos en parques y plazas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Programar más actividades culturales y deportivas en el barrio y si fuera necesario construir más polideportivos o centros culturales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Hacer que todo el barrio sea accesible para que la gente con sillas de ruedas, coches de bebés, </a:t>
            </a:r>
            <a:r>
              <a:rPr lang="es-ES" sz="2000" dirty="0" err="1"/>
              <a:t>etc</a:t>
            </a:r>
            <a:r>
              <a:rPr lang="es-ES" sz="2000" dirty="0"/>
              <a:t> no tengan problemas para moverse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Control de las casas de apuestas, hay demasiadas 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Control de venta de alcohol y tabaco a menores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Que multen a los coches mal aparcados y en doble fila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Más puntos limpios en el barrio y más limpieza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Que las obras no duren tanto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Arreglar los descampados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Hacer más carriles bicis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Que nos pinten los institutos y colegios y pongan jardines, huertos y bancos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575</Words>
  <Application>Microsoft Office PowerPoint</Application>
  <PresentationFormat>Personalizado</PresentationFormat>
  <Paragraphs>221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“INTENCIÓN DE VOTO EN USERA: MUNICIPALES Y AUTONÓMICAS” IES PEDRO SALINAS. 1º ESO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“INTENCIÓN DE VOTO EN USERA” MUNICIPALES Y AUTONÓMICAS IES PEDRO SALINAS. 1º ESO</dc:title>
  <dc:creator>Alejandro Amaro Buyo</dc:creator>
  <cp:lastModifiedBy>Vir</cp:lastModifiedBy>
  <cp:revision>25</cp:revision>
  <dcterms:created xsi:type="dcterms:W3CDTF">2019-04-10T06:32:29Z</dcterms:created>
  <dcterms:modified xsi:type="dcterms:W3CDTF">2019-04-15T16:35:38Z</dcterms:modified>
</cp:coreProperties>
</file>